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4" r:id="rId2"/>
    <p:sldId id="258" r:id="rId3"/>
    <p:sldId id="290" r:id="rId4"/>
    <p:sldId id="259" r:id="rId5"/>
    <p:sldId id="279" r:id="rId6"/>
    <p:sldId id="261" r:id="rId7"/>
    <p:sldId id="280" r:id="rId8"/>
    <p:sldId id="281" r:id="rId9"/>
    <p:sldId id="282" r:id="rId10"/>
    <p:sldId id="283" r:id="rId11"/>
    <p:sldId id="284" r:id="rId12"/>
    <p:sldId id="265" r:id="rId13"/>
    <p:sldId id="267" r:id="rId14"/>
    <p:sldId id="266" r:id="rId15"/>
    <p:sldId id="291" r:id="rId16"/>
    <p:sldId id="268" r:id="rId17"/>
    <p:sldId id="270" r:id="rId18"/>
    <p:sldId id="271" r:id="rId19"/>
    <p:sldId id="288" r:id="rId20"/>
    <p:sldId id="274" r:id="rId21"/>
    <p:sldId id="275" r:id="rId22"/>
    <p:sldId id="276" r:id="rId23"/>
    <p:sldId id="277" r:id="rId24"/>
    <p:sldId id="285" r:id="rId25"/>
    <p:sldId id="278" r:id="rId26"/>
    <p:sldId id="286" r:id="rId27"/>
    <p:sldId id="287" r:id="rId2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58" autoAdjust="0"/>
  </p:normalViewPr>
  <p:slideViewPr>
    <p:cSldViewPr>
      <p:cViewPr>
        <p:scale>
          <a:sx n="80" d="100"/>
          <a:sy n="80" d="100"/>
        </p:scale>
        <p:origin x="-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29B7D4-2FAA-4FBE-8E15-D631164097DD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A833FC-667B-4886-9D61-406BAF0E9C8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7793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dirty="0" smtClean="0"/>
              <a:t>Složení symfonického orchestru není vždy stejné. Záleží na typu hudebního díla.</a:t>
            </a:r>
          </a:p>
          <a:p>
            <a:pPr eaLnBrk="1" hangingPunct="1"/>
            <a:r>
              <a:rPr lang="cs-CZ" dirty="0" smtClean="0"/>
              <a:t>Celkový počet hudebníků se řídí rozpisem nástrojů v </a:t>
            </a:r>
            <a:r>
              <a:rPr lang="cs-CZ" u="sng" dirty="0" smtClean="0"/>
              <a:t>partituře</a:t>
            </a:r>
            <a:r>
              <a:rPr lang="cs-CZ" dirty="0" smtClean="0"/>
              <a:t> skladby. V některých dílech může mít i přes 100 (!) hudebníků.</a:t>
            </a:r>
          </a:p>
          <a:p>
            <a:pPr eaLnBrk="1" hangingPunct="1"/>
            <a:r>
              <a:rPr lang="cs-CZ" dirty="0" smtClean="0"/>
              <a:t>Provedení hudebního díla řídí </a:t>
            </a:r>
            <a:r>
              <a:rPr lang="cs-CZ" u="sng" dirty="0" smtClean="0"/>
              <a:t>dirigent</a:t>
            </a:r>
            <a:r>
              <a:rPr lang="cs-CZ" dirty="0" smtClean="0"/>
              <a:t>.</a:t>
            </a:r>
          </a:p>
          <a:p>
            <a:pPr eaLnBrk="1" hangingPunct="1"/>
            <a:r>
              <a:rPr lang="cs-CZ" dirty="0" smtClean="0"/>
              <a:t>Hudební</a:t>
            </a:r>
            <a:r>
              <a:rPr lang="cs-CZ" baseline="0" dirty="0" smtClean="0"/>
              <a:t> dílo je zapsané (v notách) v partituře. (</a:t>
            </a:r>
            <a:r>
              <a:rPr lang="cs-CZ" baseline="0" dirty="0" err="1" smtClean="0"/>
              <a:t>angl</a:t>
            </a:r>
            <a:r>
              <a:rPr lang="cs-CZ" baseline="0" dirty="0" smtClean="0"/>
              <a:t>. </a:t>
            </a:r>
            <a:r>
              <a:rPr lang="cs-CZ" baseline="0" dirty="0" err="1" smtClean="0"/>
              <a:t>score</a:t>
            </a:r>
            <a:r>
              <a:rPr lang="cs-CZ" baseline="0" dirty="0" smtClean="0"/>
              <a:t>) </a:t>
            </a:r>
            <a:endParaRPr lang="cs-CZ" dirty="0" smtClean="0"/>
          </a:p>
          <a:p>
            <a:pPr eaLnBrk="1" hangingPunct="1">
              <a:buFont typeface="Arial" charset="0"/>
              <a:buNone/>
            </a:pPr>
            <a:endParaRPr lang="cs-CZ" dirty="0" smtClean="0"/>
          </a:p>
          <a:p>
            <a:pPr eaLnBrk="1" hangingPunct="1"/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 </a:t>
            </a:r>
          </a:p>
        </p:txBody>
      </p:sp>
      <p:sp>
        <p:nvSpPr>
          <p:cNvPr id="1945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CCD537-959B-47DD-AA9C-707B96E6ADE7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u="sng" dirty="0" smtClean="0"/>
              <a:t>Pizzicato</a:t>
            </a:r>
            <a:r>
              <a:rPr lang="cs-CZ" dirty="0" smtClean="0"/>
              <a:t>  je technika hry na smyčcové nástroje, při které se nepoužívá smyčec. Hráč rozechvívá struny pomocí prstů (nejčastěji pravé ruky).</a:t>
            </a:r>
          </a:p>
          <a:p>
            <a:pPr eaLnBrk="1" hangingPunct="1">
              <a:spcBef>
                <a:spcPct val="0"/>
              </a:spcBef>
            </a:pPr>
            <a:r>
              <a:rPr lang="cs-CZ" dirty="0" smtClean="0"/>
              <a:t>Za nejlepší housle, které kdy byly vyrobeny, se považují „stradivárky“ (2. pol. 17. stol. – </a:t>
            </a:r>
            <a:r>
              <a:rPr lang="cs-CZ" dirty="0" err="1" smtClean="0"/>
              <a:t>poč</a:t>
            </a:r>
            <a:r>
              <a:rPr lang="cs-CZ" dirty="0" smtClean="0"/>
              <a:t>. 18. stol).</a:t>
            </a:r>
          </a:p>
          <a:p>
            <a:pPr eaLnBrk="1" hangingPunct="1">
              <a:spcBef>
                <a:spcPct val="0"/>
              </a:spcBef>
            </a:pPr>
            <a:r>
              <a:rPr lang="cs-CZ" dirty="0" smtClean="0"/>
              <a:t>Viola má velmi podobnou stavbu jako housle, je jen o málo větší. Její struny jsou laděné o kvintu níže než houslové.</a:t>
            </a:r>
          </a:p>
          <a:p>
            <a:pPr eaLnBrk="1" hangingPunct="1">
              <a:spcBef>
                <a:spcPct val="0"/>
              </a:spcBef>
            </a:pPr>
            <a:r>
              <a:rPr lang="cs-CZ" dirty="0" smtClean="0"/>
              <a:t>Zvuk violy je v porovnání s houslemi temný a melancholický.</a:t>
            </a:r>
          </a:p>
          <a:p>
            <a:pPr eaLnBrk="1" hangingPunct="1">
              <a:spcBef>
                <a:spcPct val="0"/>
              </a:spcBef>
            </a:pPr>
            <a:r>
              <a:rPr lang="cs-CZ" u="sng" dirty="0" smtClean="0"/>
              <a:t>Zajímavost</a:t>
            </a:r>
            <a:r>
              <a:rPr lang="cs-CZ" dirty="0" smtClean="0"/>
              <a:t>: Víte, že pro kvalitu zvuku je důležitý též smyčec? Je vyroben z exotického dřeva a koňských žíní.</a:t>
            </a:r>
          </a:p>
        </p:txBody>
      </p:sp>
      <p:sp>
        <p:nvSpPr>
          <p:cNvPr id="2150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46EB4F-8F7F-489B-93AB-17644F7135C4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Violoncellista  sedí při hře na židli a opírá nástroj pomocí vysunovacího kovového bodce o podlahu.</a:t>
            </a:r>
          </a:p>
        </p:txBody>
      </p:sp>
      <p:sp>
        <p:nvSpPr>
          <p:cNvPr id="2355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C58F2B-6DAA-44BE-87AD-501A5F6861DB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/>
              <a:t>Kontrabasista při hře může buď sedět na speciální stoličce, nebo stát.</a:t>
            </a:r>
          </a:p>
        </p:txBody>
      </p:sp>
      <p:sp>
        <p:nvSpPr>
          <p:cNvPr id="2560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966D59-2693-46CD-A70E-E586BE76C7DF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V symfonickém orchestru se můžeme setkat s klavírním křídlem. Patří mezi strunné klávesové nástroje. Stiskne-li klavírista klávesu, vymrští se kladívko, které rozkmitá strunu v těle klavíru. Chvění strun se přenáší na rezonanční desku. </a:t>
            </a:r>
          </a:p>
        </p:txBody>
      </p:sp>
      <p:sp>
        <p:nvSpPr>
          <p:cNvPr id="2969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F7D518-C379-4F68-AC6C-2CE7D6AAFBB2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dirty="0" smtClean="0"/>
              <a:t> Dřevěné dechové nástroje se skládají z několikadílné trubice vysoustružené nejčastěji z exotického dřeva.</a:t>
            </a:r>
          </a:p>
          <a:p>
            <a:pPr eaLnBrk="1" hangingPunct="1">
              <a:spcBef>
                <a:spcPct val="0"/>
              </a:spcBef>
            </a:pPr>
            <a:r>
              <a:rPr lang="cs-CZ" dirty="0" smtClean="0"/>
              <a:t>- Mají náustek (hubičku s plátkem nebo strojek), který při fouknutí rozechvívá vzduch uvnitř nástroje.</a:t>
            </a:r>
          </a:p>
        </p:txBody>
      </p:sp>
      <p:sp>
        <p:nvSpPr>
          <p:cNvPr id="3174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9B6C73-2497-4EFB-81EF-3BC9A50FCE4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První příčné flétny se vyráběly ze dřeva a neměly klapky. V </a:t>
            </a:r>
            <a:r>
              <a:rPr lang="cs-CZ" dirty="0" err="1" smtClean="0"/>
              <a:t>pol</a:t>
            </a:r>
            <a:r>
              <a:rPr lang="cs-CZ" dirty="0" smtClean="0"/>
              <a:t>. 19. stol. byla příčná flétna zdokonalena složitým klapkovým mechanismem a tělo nástroje bylo vyrobeno z kovu. Vynález T. B</a:t>
            </a:r>
            <a:r>
              <a:rPr lang="en-US" dirty="0" smtClean="0"/>
              <a:t>ö</a:t>
            </a:r>
            <a:r>
              <a:rPr lang="cs-CZ" dirty="0" err="1" smtClean="0"/>
              <a:t>hma</a:t>
            </a:r>
            <a:r>
              <a:rPr lang="cs-CZ" dirty="0" smtClean="0"/>
              <a:t> byl tak úspěšný, že dnes jsou všechny příčné flétny kovové (stále je však řadíme ke dřevěným dechovým nástrojům).</a:t>
            </a:r>
          </a:p>
        </p:txBody>
      </p:sp>
      <p:sp>
        <p:nvSpPr>
          <p:cNvPr id="3379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E7331-EFD6-4CDD-949D-E083EBB8EE26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3584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A6465F-1C80-436C-8AE1-E7B2900526AE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Klarinety se stavějí v různých velikostech a laděních. Čím je klarinet menší, tím jasnější a vyšší má zvuk.</a:t>
            </a:r>
          </a:p>
          <a:p>
            <a:r>
              <a:rPr lang="cs-CZ" dirty="0" smtClean="0"/>
              <a:t>Klarinetové plátky jsou vyrobeny z rákosu.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Strojek hoboje se skládá ze dvou úzkých jazýčků z rákosu a nazývá se dvojitý plátek. Vytváří trochu nosový zvuk. Při foukání do strojku je zapotřebí velmi dobrá technika dechu a správné napětí svalů obou rtů.</a:t>
            </a:r>
          </a:p>
        </p:txBody>
      </p:sp>
      <p:sp>
        <p:nvSpPr>
          <p:cNvPr id="3789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15046B-FAFD-4223-A05C-71095CF6105B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Nástroj podobný hoboji. Je asi o 1/3 delší než hoboj. Má vejčitý spodní konec a temnější zvuk.</a:t>
            </a:r>
          </a:p>
        </p:txBody>
      </p:sp>
      <p:sp>
        <p:nvSpPr>
          <p:cNvPr id="4096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2AC0EA-4ADF-4EF2-B3B9-1A557A18DA4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Žesťové dechové nástroje mají ozvučnou trubici (korpus) vyrobenou z tenkého kovu, nejčastěji mosazi, stříbrného plechu nebo pakfongu (bílá slitina zinku,</a:t>
            </a:r>
            <a:r>
              <a:rPr lang="cs-CZ" baseline="0" dirty="0" smtClean="0"/>
              <a:t> mědi a niklu).</a:t>
            </a:r>
          </a:p>
          <a:p>
            <a:r>
              <a:rPr lang="cs-CZ" baseline="0" dirty="0" smtClean="0"/>
              <a:t>Tvar ozvučné trubice určuje, jak bude žesťový nástroj znít.</a:t>
            </a:r>
          </a:p>
          <a:p>
            <a:r>
              <a:rPr lang="cs-CZ" baseline="0" dirty="0" smtClean="0"/>
              <a:t>Aby byl tón hlasitější, mají žesťové nástroje na dolním konci ozvučník neboli roztrub.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/>
              <a:t>Trubka má tři ventily. Díky nim je možné hrát všechny tóny potřebné pro melodickou hru.</a:t>
            </a:r>
          </a:p>
        </p:txBody>
      </p:sp>
      <p:sp>
        <p:nvSpPr>
          <p:cNvPr id="4505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33F178-6236-43E0-8CDE-D60DCA5D2E9C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dirty="0" smtClean="0"/>
              <a:t>Pozoun má posunovatelný díl, tzv. snižec (snižuje tón), kterým se může tento nástroj prodlužovat nebo zkracovat.</a:t>
            </a:r>
            <a:r>
              <a:rPr lang="cs-CZ" baseline="0" dirty="0" smtClean="0"/>
              <a:t> Pozoun z</a:t>
            </a:r>
            <a:r>
              <a:rPr lang="cs-CZ" dirty="0" smtClean="0"/>
              <a:t>ní temněji než trubka.</a:t>
            </a:r>
          </a:p>
        </p:txBody>
      </p:sp>
      <p:sp>
        <p:nvSpPr>
          <p:cNvPr id="47107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F5812E-4337-48BA-99D1-D7686E8868F0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dirty="0" smtClean="0"/>
              <a:t> Lesní a lovecké rohy byly původně signální nástroje.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dirty="0" smtClean="0"/>
              <a:t> Používaly se na honech, strážních věžích, vytrubovali na ně jezdci poštovních dostavníků.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dirty="0" smtClean="0"/>
              <a:t> Několik metrů dlouhé trubice se stáčely do kruhu v několika závitech, aby nepřekážely v jízdě na koni nebo při řízení kočáru.</a:t>
            </a:r>
          </a:p>
        </p:txBody>
      </p:sp>
      <p:sp>
        <p:nvSpPr>
          <p:cNvPr id="49155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76DCAB-8F6F-4274-BED1-78F9A3F67E1D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smtClean="0"/>
              <a:t>V pochodové hudbě se používá tuba svinutá do kruhu, tzv. helikon.</a:t>
            </a:r>
          </a:p>
        </p:txBody>
      </p:sp>
      <p:sp>
        <p:nvSpPr>
          <p:cNvPr id="5120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0A0DC9-859C-4009-A1CC-C0F4BEDFBA89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V některých skladbách hrají spolu se symfonickým orchestrem též varhany. Můžeme je zařadit mezi dechové vícehlasé nástroje s klaviaturou. Stiskneme-li klávesu varhan, otevře se ventil a vzduch z dmychadla (elektrického ventilátoru) rozezní píšťaly. Zvuk každé píšťaly je dán její velikostí a tvarem.</a:t>
            </a:r>
          </a:p>
        </p:txBody>
      </p:sp>
      <p:sp>
        <p:nvSpPr>
          <p:cNvPr id="53251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BC835F-A6AF-406F-A010-F14C0EA0DBE9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Zástupný symbol pro obrázek snímk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dirty="0" smtClean="0"/>
              <a:t>Na</a:t>
            </a:r>
            <a:r>
              <a:rPr lang="cs-CZ" baseline="0" dirty="0" smtClean="0"/>
              <a:t> rozdíl od </a:t>
            </a:r>
            <a:r>
              <a:rPr lang="cs-CZ" dirty="0" smtClean="0"/>
              <a:t>většiny </a:t>
            </a:r>
            <a:r>
              <a:rPr lang="cs-CZ" dirty="0" err="1" smtClean="0"/>
              <a:t>blanozvučných</a:t>
            </a:r>
            <a:r>
              <a:rPr lang="cs-CZ" dirty="0" smtClean="0"/>
              <a:t> bicích nástrojů mají tympány definovanou výšku tónu a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mohou být přeladěny (nejčastěji pomocí pedálu</a:t>
            </a:r>
            <a:r>
              <a:rPr lang="cs-CZ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endParaRPr lang="cs-CZ" dirty="0" smtClean="0"/>
          </a:p>
          <a:p>
            <a:pPr eaLnBrk="1" hangingPunct="1">
              <a:spcBef>
                <a:spcPct val="0"/>
              </a:spcBef>
            </a:pPr>
            <a:r>
              <a:rPr lang="cs-CZ" dirty="0" smtClean="0"/>
              <a:t>Při hře se používají plsťové paličky. Tluče-li hráč (perkusionista) při hře střídavě paličkami velmi rychle do blány kotle, hraje tzv. „virbl“. </a:t>
            </a:r>
          </a:p>
          <a:p>
            <a:pPr eaLnBrk="1" hangingPunct="1">
              <a:spcBef>
                <a:spcPct val="0"/>
              </a:spcBef>
            </a:pPr>
            <a:endParaRPr lang="cs-CZ" dirty="0" smtClean="0"/>
          </a:p>
        </p:txBody>
      </p:sp>
      <p:sp>
        <p:nvSpPr>
          <p:cNvPr id="55299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3C7D0A-6B05-483F-B9F8-415574C419EF}" type="slidenum">
              <a:rPr lang="cs-CZ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cs-CZ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A833FC-667B-4886-9D61-406BAF0E9C8B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3AFBF-F825-4110-AFA4-0EE7445085F5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377E0-4771-46A2-A572-E372AA63F8C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E92FC-BD23-43A5-A3F9-B45F428EBDB1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70E8-E65B-4DF5-8CC6-643F23DB57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50804-B6F1-49D4-8240-6F1BD6A1B81F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C494A-1DD5-474E-ABE3-7D20CC9DC98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9DF82-D235-466A-B01B-B0350BAB8945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2E062-516E-49D6-B6FE-4578B36E69E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B11A7-A713-41E7-A83B-9B00DC11E5DE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E9F57-8A91-4BEE-992C-93FA711F24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FCF37-39C0-40A7-81D7-ED4FC3E7C585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4C2BB-D367-44BC-BC2A-75419430D8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479DE-648B-4DF6-8009-362424D9DBF1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F33B8-FFF9-4B7F-81E9-DDEFBA2B3DB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3A3A8-F590-467F-AA16-07D824F00E56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CE1F7-320E-419C-B2EB-82309A77BD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953FB-4E1D-4077-AF99-A87F5E986B16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EB9DE-3ABD-4509-9AEE-D2488E32CE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BB4C5-1E01-4AA7-B6B2-4A6888D08B6A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3FE80-FFE1-4102-AB3C-52B8175AEB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0F659-D101-4E3B-987C-F5012BB53901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6F184-7594-4C84-BC59-BDE15581EA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27A399-71AD-468A-9D09-8062FAAF4E1C}" type="datetimeFigureOut">
              <a:rPr lang="cs-CZ"/>
              <a:pPr>
                <a:defRPr/>
              </a:pPr>
              <a:t>17.1.2013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CCC74C-33CA-45D2-86EE-F2A952946F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dirty="0" smtClean="0"/>
              <a:t>Instruments </a:t>
            </a:r>
            <a:r>
              <a:rPr lang="cs-CZ" sz="3200" dirty="0" err="1" smtClean="0">
                <a:latin typeface="Arial" charset="0"/>
              </a:rPr>
              <a:t>of</a:t>
            </a:r>
            <a:r>
              <a:rPr lang="cs-CZ" sz="4000" dirty="0" smtClean="0">
                <a:latin typeface="Arial" charset="0"/>
              </a:rPr>
              <a:t> </a:t>
            </a:r>
            <a:r>
              <a:rPr lang="cs-CZ" sz="4000" dirty="0" err="1" smtClean="0"/>
              <a:t>Symphony</a:t>
            </a:r>
            <a:r>
              <a:rPr lang="cs-CZ" sz="4000" dirty="0" smtClean="0"/>
              <a:t> Orchestra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62063" y="1600200"/>
            <a:ext cx="66198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Conductor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5030" y="1600200"/>
            <a:ext cx="297393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>
                <a:latin typeface="Arial" charset="0"/>
              </a:rPr>
              <a:t>Symphony</a:t>
            </a:r>
            <a:r>
              <a:rPr lang="cs-CZ" dirty="0" smtClean="0">
                <a:latin typeface="Arial" charset="0"/>
              </a:rPr>
              <a:t> orchestra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err="1" smtClean="0">
                <a:latin typeface="Arial" charset="0"/>
              </a:rPr>
              <a:t>Who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is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the</a:t>
            </a:r>
            <a:r>
              <a:rPr lang="cs-CZ" dirty="0" smtClean="0">
                <a:latin typeface="Arial" charset="0"/>
              </a:rPr>
              <a:t> „boss“ (</a:t>
            </a:r>
            <a:r>
              <a:rPr lang="cs-CZ" dirty="0" err="1" smtClean="0">
                <a:latin typeface="Arial" charset="0"/>
              </a:rPr>
              <a:t>head</a:t>
            </a:r>
            <a:r>
              <a:rPr lang="cs-CZ" dirty="0" smtClean="0">
                <a:latin typeface="Arial" charset="0"/>
              </a:rPr>
              <a:t>) </a:t>
            </a:r>
            <a:r>
              <a:rPr lang="cs-CZ" dirty="0" err="1" smtClean="0">
                <a:latin typeface="Arial" charset="0"/>
              </a:rPr>
              <a:t>of</a:t>
            </a:r>
            <a:r>
              <a:rPr lang="cs-CZ" dirty="0" smtClean="0">
                <a:latin typeface="Arial" charset="0"/>
              </a:rPr>
              <a:t> orchestra?</a:t>
            </a:r>
          </a:p>
          <a:p>
            <a:pPr eaLnBrk="1" hangingPunct="1"/>
            <a:r>
              <a:rPr lang="cs-CZ" dirty="0" err="1" smtClean="0">
                <a:latin typeface="Arial" charset="0"/>
              </a:rPr>
              <a:t>What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is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the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name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of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the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written</a:t>
            </a:r>
            <a:r>
              <a:rPr lang="cs-CZ" dirty="0" smtClean="0">
                <a:latin typeface="Arial" charset="0"/>
              </a:rPr>
              <a:t> musical </a:t>
            </a:r>
            <a:r>
              <a:rPr lang="cs-CZ" dirty="0" err="1" smtClean="0">
                <a:latin typeface="Arial" charset="0"/>
              </a:rPr>
              <a:t>work</a:t>
            </a:r>
            <a:r>
              <a:rPr lang="cs-CZ" dirty="0" smtClean="0">
                <a:latin typeface="Arial" charset="0"/>
              </a:rPr>
              <a:t> ?</a:t>
            </a:r>
          </a:p>
          <a:p>
            <a:pPr eaLnBrk="1" hangingPunct="1"/>
            <a:r>
              <a:rPr lang="cs-CZ" dirty="0" err="1" smtClean="0">
                <a:latin typeface="Arial" charset="0"/>
              </a:rPr>
              <a:t>How</a:t>
            </a:r>
            <a:r>
              <a:rPr lang="cs-CZ" dirty="0" smtClean="0">
                <a:latin typeface="Arial" charset="0"/>
              </a:rPr>
              <a:t> many </a:t>
            </a:r>
            <a:r>
              <a:rPr lang="cs-CZ" dirty="0" err="1" smtClean="0">
                <a:latin typeface="Arial" charset="0"/>
              </a:rPr>
              <a:t>musicians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can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be</a:t>
            </a:r>
            <a:r>
              <a:rPr lang="cs-CZ" dirty="0" smtClean="0">
                <a:latin typeface="Arial" charset="0"/>
              </a:rPr>
              <a:t> in  </a:t>
            </a:r>
            <a:r>
              <a:rPr lang="cs-CZ" dirty="0" err="1" smtClean="0">
                <a:latin typeface="Arial" charset="0"/>
              </a:rPr>
              <a:t>the</a:t>
            </a:r>
            <a:r>
              <a:rPr lang="cs-CZ" dirty="0" smtClean="0">
                <a:latin typeface="Arial" charset="0"/>
              </a:rPr>
              <a:t> </a:t>
            </a:r>
            <a:r>
              <a:rPr lang="cs-CZ" dirty="0" err="1" smtClean="0">
                <a:latin typeface="Arial" charset="0"/>
              </a:rPr>
              <a:t>symphony</a:t>
            </a:r>
            <a:r>
              <a:rPr lang="cs-CZ" dirty="0" smtClean="0">
                <a:latin typeface="Arial" charset="0"/>
              </a:rPr>
              <a:t> orchestra ?</a:t>
            </a:r>
          </a:p>
          <a:p>
            <a:pPr eaLnBrk="1" hangingPunct="1"/>
            <a:endParaRPr lang="cs-CZ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cs-CZ" u="sng" dirty="0" err="1" smtClean="0">
                <a:latin typeface="Arial" charset="0"/>
              </a:rPr>
              <a:t>Choose</a:t>
            </a:r>
            <a:r>
              <a:rPr lang="cs-CZ" u="sng" dirty="0" smtClean="0">
                <a:latin typeface="Arial" charset="0"/>
              </a:rPr>
              <a:t>:</a:t>
            </a:r>
          </a:p>
          <a:p>
            <a:pPr eaLnBrk="1" hangingPunct="1">
              <a:buNone/>
            </a:pPr>
            <a:r>
              <a:rPr lang="cs-CZ" dirty="0" err="1" smtClean="0">
                <a:solidFill>
                  <a:srgbClr val="00B050"/>
                </a:solidFill>
                <a:latin typeface="Arial" charset="0"/>
              </a:rPr>
              <a:t>score</a:t>
            </a:r>
            <a:r>
              <a:rPr lang="cs-CZ" dirty="0" smtClean="0">
                <a:solidFill>
                  <a:srgbClr val="00B050"/>
                </a:solidFill>
                <a:latin typeface="Arial" charset="0"/>
              </a:rPr>
              <a:t>   </a:t>
            </a:r>
            <a:r>
              <a:rPr lang="cs-CZ" dirty="0" smtClean="0">
                <a:latin typeface="Arial" charset="0"/>
              </a:rPr>
              <a:t>          </a:t>
            </a:r>
            <a:r>
              <a:rPr lang="cs-CZ" dirty="0" err="1" smtClean="0">
                <a:solidFill>
                  <a:srgbClr val="00B050"/>
                </a:solidFill>
                <a:latin typeface="Arial" charset="0"/>
              </a:rPr>
              <a:t>even</a:t>
            </a:r>
            <a:r>
              <a:rPr lang="cs-CZ" dirty="0" smtClean="0">
                <a:solidFill>
                  <a:srgbClr val="00B050"/>
                </a:solidFill>
                <a:latin typeface="Arial" charset="0"/>
              </a:rPr>
              <a:t> </a:t>
            </a:r>
            <a:r>
              <a:rPr lang="cs-CZ" dirty="0" err="1" smtClean="0">
                <a:solidFill>
                  <a:srgbClr val="00B050"/>
                </a:solidFill>
                <a:latin typeface="Arial" charset="0"/>
              </a:rPr>
              <a:t>over</a:t>
            </a:r>
            <a:r>
              <a:rPr lang="cs-CZ" dirty="0" smtClean="0">
                <a:solidFill>
                  <a:srgbClr val="00B050"/>
                </a:solidFill>
                <a:latin typeface="Arial" charset="0"/>
              </a:rPr>
              <a:t> 100 </a:t>
            </a:r>
            <a:r>
              <a:rPr lang="cs-CZ" dirty="0" smtClean="0">
                <a:latin typeface="Arial" charset="0"/>
              </a:rPr>
              <a:t>        </a:t>
            </a:r>
            <a:r>
              <a:rPr lang="cs-CZ" dirty="0" err="1" smtClean="0">
                <a:solidFill>
                  <a:srgbClr val="00B050"/>
                </a:solidFill>
                <a:latin typeface="Arial" charset="0"/>
              </a:rPr>
              <a:t>conductor</a:t>
            </a:r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err="1" smtClean="0"/>
              <a:t>Groups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instruments</a:t>
            </a:r>
            <a:r>
              <a:rPr lang="cs-CZ" dirty="0" smtClean="0"/>
              <a:t>  </a:t>
            </a:r>
          </a:p>
        </p:txBody>
      </p:sp>
      <p:sp>
        <p:nvSpPr>
          <p:cNvPr id="1843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cs-CZ" u="sng" dirty="0" smtClean="0"/>
          </a:p>
          <a:p>
            <a:pPr eaLnBrk="1" hangingPunct="1"/>
            <a:r>
              <a:rPr lang="cs-CZ" dirty="0" smtClean="0"/>
              <a:t>1.) </a:t>
            </a:r>
            <a:r>
              <a:rPr lang="cs-CZ" b="1" u="sng" dirty="0" err="1" smtClean="0">
                <a:solidFill>
                  <a:srgbClr val="00B050"/>
                </a:solidFill>
              </a:rPr>
              <a:t>Strings</a:t>
            </a:r>
            <a:r>
              <a:rPr lang="cs-CZ" dirty="0" smtClean="0">
                <a:solidFill>
                  <a:schemeClr val="tx2"/>
                </a:solidFill>
              </a:rPr>
              <a:t> </a:t>
            </a:r>
            <a:r>
              <a:rPr lang="cs-CZ" dirty="0" smtClean="0"/>
              <a:t>(strunné) -  smyčcové</a:t>
            </a:r>
          </a:p>
          <a:p>
            <a:pPr eaLnBrk="1" hangingPunct="1">
              <a:buNone/>
            </a:pPr>
            <a:r>
              <a:rPr lang="cs-CZ" dirty="0" smtClean="0"/>
              <a:t>                                        -  drnkací</a:t>
            </a:r>
          </a:p>
          <a:p>
            <a:pPr eaLnBrk="1" hangingPunct="1">
              <a:buNone/>
            </a:pPr>
            <a:r>
              <a:rPr lang="cs-CZ" dirty="0" smtClean="0"/>
              <a:t>                                        -  klávesové</a:t>
            </a:r>
          </a:p>
          <a:p>
            <a:pPr eaLnBrk="1" hangingPunct="1"/>
            <a:r>
              <a:rPr lang="cs-CZ" dirty="0" smtClean="0"/>
              <a:t>2. </a:t>
            </a:r>
            <a:r>
              <a:rPr lang="cs-CZ" b="1" u="sng" dirty="0" err="1" smtClean="0">
                <a:solidFill>
                  <a:srgbClr val="00B050"/>
                </a:solidFill>
              </a:rPr>
              <a:t>Wind</a:t>
            </a:r>
            <a:r>
              <a:rPr lang="cs-CZ" b="1" u="sng" dirty="0" smtClean="0">
                <a:solidFill>
                  <a:srgbClr val="00B050"/>
                </a:solidFill>
              </a:rPr>
              <a:t> </a:t>
            </a:r>
            <a:r>
              <a:rPr lang="cs-CZ" b="1" u="sng" dirty="0" err="1" smtClean="0">
                <a:solidFill>
                  <a:srgbClr val="00B050"/>
                </a:solidFill>
              </a:rPr>
              <a:t>instruments</a:t>
            </a:r>
            <a:endParaRPr lang="cs-CZ" b="1" u="sng" dirty="0" smtClean="0">
              <a:solidFill>
                <a:srgbClr val="00B050"/>
              </a:solidFill>
            </a:endParaRPr>
          </a:p>
          <a:p>
            <a:pPr eaLnBrk="1" hangingPunct="1">
              <a:buNone/>
            </a:pPr>
            <a:r>
              <a:rPr lang="cs-CZ" dirty="0" smtClean="0"/>
              <a:t>    A) </a:t>
            </a:r>
            <a:r>
              <a:rPr lang="cs-CZ" b="1" dirty="0" err="1" smtClean="0">
                <a:solidFill>
                  <a:srgbClr val="00B050"/>
                </a:solidFill>
              </a:rPr>
              <a:t>Woodwind</a:t>
            </a:r>
            <a:r>
              <a:rPr lang="cs-CZ" dirty="0" smtClean="0"/>
              <a:t> (dechové – dřevěné) </a:t>
            </a:r>
          </a:p>
          <a:p>
            <a:pPr eaLnBrk="1" hangingPunct="1">
              <a:buNone/>
            </a:pPr>
            <a:r>
              <a:rPr lang="cs-CZ" b="1" dirty="0" smtClean="0"/>
              <a:t>    </a:t>
            </a:r>
            <a:r>
              <a:rPr lang="cs-CZ" dirty="0" smtClean="0"/>
              <a:t>B) </a:t>
            </a:r>
            <a:r>
              <a:rPr lang="cs-CZ" b="1" dirty="0" err="1" smtClean="0">
                <a:solidFill>
                  <a:srgbClr val="00B050"/>
                </a:solidFill>
              </a:rPr>
              <a:t>Brass</a:t>
            </a:r>
            <a:r>
              <a:rPr lang="cs-CZ" b="1" dirty="0" smtClean="0">
                <a:solidFill>
                  <a:srgbClr val="00B050"/>
                </a:solidFill>
              </a:rPr>
              <a:t> </a:t>
            </a:r>
            <a:r>
              <a:rPr lang="cs-CZ" b="1" dirty="0" smtClean="0"/>
              <a:t>          </a:t>
            </a:r>
            <a:r>
              <a:rPr lang="cs-CZ" dirty="0" smtClean="0"/>
              <a:t>(dechové žesťové)</a:t>
            </a:r>
          </a:p>
          <a:p>
            <a:pPr eaLnBrk="1" hangingPunct="1"/>
            <a:r>
              <a:rPr lang="cs-CZ" dirty="0" smtClean="0"/>
              <a:t>3.  </a:t>
            </a:r>
            <a:r>
              <a:rPr lang="cs-CZ" b="1" u="sng" dirty="0" smtClean="0">
                <a:solidFill>
                  <a:srgbClr val="00B050"/>
                </a:solidFill>
              </a:rPr>
              <a:t>Percussion</a:t>
            </a:r>
            <a:r>
              <a:rPr lang="cs-CZ" b="1" dirty="0" smtClean="0"/>
              <a:t> </a:t>
            </a:r>
            <a:r>
              <a:rPr lang="cs-CZ" dirty="0" smtClean="0"/>
              <a:t>(bicí) </a:t>
            </a:r>
          </a:p>
          <a:p>
            <a:pPr eaLnBrk="1" hangingPunct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smtClean="0"/>
              <a:t>String instruments</a:t>
            </a:r>
            <a:br>
              <a:rPr lang="cs-CZ" sz="4000" smtClean="0"/>
            </a:br>
            <a:r>
              <a:rPr lang="cs-CZ" sz="3200" smtClean="0"/>
              <a:t>(Strunné nástroje)</a:t>
            </a:r>
          </a:p>
        </p:txBody>
      </p:sp>
      <p:sp>
        <p:nvSpPr>
          <p:cNvPr id="19458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Tón vzniká vibrací struny.</a:t>
            </a:r>
          </a:p>
          <a:p>
            <a:pPr eaLnBrk="1" hangingPunct="1"/>
            <a:r>
              <a:rPr lang="cs-CZ" dirty="0" smtClean="0"/>
              <a:t>Strunné nástroje symfonického orchestru dělíme do těchto </a:t>
            </a:r>
            <a:r>
              <a:rPr lang="cs-CZ" b="1" dirty="0" smtClean="0"/>
              <a:t>podskupin</a:t>
            </a:r>
            <a:r>
              <a:rPr lang="cs-CZ" dirty="0" smtClean="0"/>
              <a:t>: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A) </a:t>
            </a:r>
            <a:r>
              <a:rPr lang="cs-CZ" b="1" dirty="0" smtClean="0">
                <a:solidFill>
                  <a:srgbClr val="00B050"/>
                </a:solidFill>
              </a:rPr>
              <a:t>smyčcové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smtClean="0"/>
              <a:t>(struny se rozeznívají smyčcem)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B) </a:t>
            </a:r>
            <a:r>
              <a:rPr lang="cs-CZ" b="1" dirty="0" smtClean="0">
                <a:solidFill>
                  <a:srgbClr val="00B050"/>
                </a:solidFill>
              </a:rPr>
              <a:t>drnkací</a:t>
            </a:r>
            <a:r>
              <a:rPr lang="cs-CZ" dirty="0" smtClean="0"/>
              <a:t> (struny se rozechvívají prstem nebo trsátkem)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C) </a:t>
            </a:r>
            <a:r>
              <a:rPr lang="cs-CZ" b="1" dirty="0" smtClean="0">
                <a:solidFill>
                  <a:srgbClr val="00B050"/>
                </a:solidFill>
              </a:rPr>
              <a:t>klávesové </a:t>
            </a:r>
            <a:r>
              <a:rPr lang="cs-CZ" dirty="0" smtClean="0"/>
              <a:t>(stisk klávesy uvolní kladívko, které rozkmitá strunu)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 Strunné smyčcové </a:t>
            </a:r>
          </a:p>
        </p:txBody>
      </p:sp>
      <p:sp>
        <p:nvSpPr>
          <p:cNvPr id="21506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u="sng" dirty="0" smtClean="0"/>
          </a:p>
          <a:p>
            <a:pPr eaLnBrk="1" hangingPunct="1"/>
            <a:r>
              <a:rPr lang="cs-CZ" b="1" dirty="0" smtClean="0"/>
              <a:t>Violin</a:t>
            </a:r>
            <a:r>
              <a:rPr lang="cs-CZ" dirty="0" smtClean="0"/>
              <a:t> (housle) </a:t>
            </a:r>
          </a:p>
          <a:p>
            <a:pPr eaLnBrk="1" hangingPunct="1"/>
            <a:r>
              <a:rPr lang="cs-CZ" b="1" dirty="0" smtClean="0"/>
              <a:t>Viola </a:t>
            </a:r>
            <a:r>
              <a:rPr lang="cs-CZ" dirty="0" smtClean="0"/>
              <a:t> (viola)</a:t>
            </a:r>
          </a:p>
          <a:p>
            <a:pPr eaLnBrk="1" hangingPunct="1"/>
            <a:endParaRPr lang="cs-CZ" dirty="0" smtClean="0"/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                             </a:t>
            </a:r>
          </a:p>
        </p:txBody>
      </p:sp>
      <p:pic>
        <p:nvPicPr>
          <p:cNvPr id="21507" name="Picture 2" descr="C:\Users\Public\Pictures\220px-Violin-Vio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700213"/>
            <a:ext cx="2794000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Cello</a:t>
            </a:r>
            <a:br>
              <a:rPr lang="cs-CZ" dirty="0" smtClean="0"/>
            </a:br>
            <a:r>
              <a:rPr lang="cs-CZ" dirty="0" smtClean="0"/>
              <a:t>(Violoncello)</a:t>
            </a:r>
            <a:endParaRPr lang="cs-CZ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90938" y="1989138"/>
            <a:ext cx="2176462" cy="3206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Double </a:t>
            </a:r>
            <a:r>
              <a:rPr lang="cs-CZ" dirty="0" err="1" smtClean="0"/>
              <a:t>bass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(Kontrabas)</a:t>
            </a:r>
            <a:endParaRPr lang="cs-CZ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48038" y="1773238"/>
            <a:ext cx="2808287" cy="4176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Strunné drnkací</a:t>
            </a:r>
          </a:p>
        </p:txBody>
      </p:sp>
      <p:sp>
        <p:nvSpPr>
          <p:cNvPr id="2765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 drnkací nástroje jsou poměrně tiché, proto se do symfonického orchestru příliš nehodí</a:t>
            </a:r>
          </a:p>
          <a:p>
            <a:pPr eaLnBrk="1" hangingPunct="1"/>
            <a:r>
              <a:rPr lang="cs-CZ" smtClean="0"/>
              <a:t> výjimku tvoří </a:t>
            </a:r>
            <a:r>
              <a:rPr lang="cs-CZ" b="1" smtClean="0"/>
              <a:t>harfa</a:t>
            </a:r>
            <a:r>
              <a:rPr lang="cs-CZ" smtClean="0"/>
              <a:t>, která se používá v tichých pasážích nebo při sólech</a:t>
            </a:r>
          </a:p>
          <a:p>
            <a:pPr eaLnBrk="1" hangingPunct="1"/>
            <a:r>
              <a:rPr lang="cs-CZ" smtClean="0"/>
              <a:t>existují též virtuózní sólové koncerty pro kytaru nebo mandolínu s orchestrem </a:t>
            </a:r>
          </a:p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err="1" smtClean="0"/>
              <a:t>Harp</a:t>
            </a:r>
            <a:r>
              <a:rPr lang="cs-CZ" b="1" dirty="0" smtClean="0"/>
              <a:t> </a:t>
            </a:r>
            <a:br>
              <a:rPr lang="cs-CZ" b="1" dirty="0" smtClean="0"/>
            </a:br>
            <a:r>
              <a:rPr lang="cs-CZ" dirty="0" smtClean="0"/>
              <a:t>(Harfa)</a:t>
            </a:r>
            <a:endParaRPr lang="cs-CZ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63888" y="1772816"/>
            <a:ext cx="2160240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err="1" smtClean="0"/>
              <a:t>Keyboards</a:t>
            </a:r>
            <a:r>
              <a:rPr lang="cs-CZ" b="1" dirty="0" smtClean="0"/>
              <a:t> </a:t>
            </a:r>
            <a:r>
              <a:rPr lang="cs-CZ" b="1" dirty="0" err="1" smtClean="0"/>
              <a:t>instruments</a:t>
            </a:r>
            <a:r>
              <a:rPr lang="cs-CZ" b="1" dirty="0" smtClean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(Klávesové nástroje)</a:t>
            </a:r>
            <a:endParaRPr lang="cs-CZ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2492375"/>
            <a:ext cx="3889375" cy="2592388"/>
          </a:xfrm>
        </p:spPr>
      </p:pic>
      <p:sp>
        <p:nvSpPr>
          <p:cNvPr id="29699" name="Zástupný symbol pro obsah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cs-CZ" b="1" dirty="0" smtClean="0"/>
              <a:t>Grand piano</a:t>
            </a:r>
          </a:p>
          <a:p>
            <a:pPr eaLnBrk="1" hangingPunct="1">
              <a:buNone/>
            </a:pPr>
            <a:r>
              <a:rPr lang="cs-CZ" dirty="0" smtClean="0"/>
              <a:t>  (Klavírní křídlo)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8366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u="sng" dirty="0" err="1" smtClean="0"/>
              <a:t>Wind</a:t>
            </a:r>
            <a:r>
              <a:rPr lang="cs-CZ" b="1" u="sng" dirty="0" smtClean="0"/>
              <a:t> </a:t>
            </a:r>
            <a:r>
              <a:rPr lang="cs-CZ" b="1" u="sng" dirty="0" err="1" smtClean="0"/>
              <a:t>instruments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err="1" smtClean="0"/>
              <a:t>Woodwind</a:t>
            </a:r>
            <a:r>
              <a:rPr lang="cs-CZ" b="1" dirty="0" smtClean="0"/>
              <a:t> </a:t>
            </a:r>
            <a:r>
              <a:rPr lang="cs-CZ" b="1" dirty="0" err="1" smtClean="0"/>
              <a:t>instruments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(Dřevěné dechové nástroje)</a:t>
            </a:r>
            <a:endParaRPr lang="cs-CZ" dirty="0"/>
          </a:p>
        </p:txBody>
      </p:sp>
      <p:sp>
        <p:nvSpPr>
          <p:cNvPr id="31746" name="Zástupný symbol pro obsah 4"/>
          <p:cNvSpPr>
            <a:spLocks noGrp="1"/>
          </p:cNvSpPr>
          <p:nvPr>
            <p:ph idx="1"/>
          </p:nvPr>
        </p:nvSpPr>
        <p:spPr>
          <a:xfrm>
            <a:off x="323850" y="2636838"/>
            <a:ext cx="8229600" cy="30575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dirty="0" smtClean="0"/>
              <a:t>- </a:t>
            </a:r>
            <a:r>
              <a:rPr lang="cs-CZ" b="1" dirty="0" err="1" smtClean="0"/>
              <a:t>Flute</a:t>
            </a:r>
            <a:r>
              <a:rPr lang="cs-CZ" dirty="0" smtClean="0"/>
              <a:t> (příčná flétna)               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- </a:t>
            </a:r>
            <a:r>
              <a:rPr lang="cs-CZ" b="1" dirty="0" err="1" smtClean="0"/>
              <a:t>Piccolo</a:t>
            </a:r>
            <a:r>
              <a:rPr lang="cs-CZ" dirty="0" smtClean="0"/>
              <a:t> (pikola)</a:t>
            </a:r>
          </a:p>
          <a:p>
            <a:pPr eaLnBrk="1" hangingPunct="1">
              <a:buNone/>
            </a:pPr>
            <a:r>
              <a:rPr lang="cs-CZ" b="1" dirty="0" smtClean="0"/>
              <a:t>- </a:t>
            </a:r>
            <a:r>
              <a:rPr lang="cs-CZ" b="1" dirty="0" err="1" smtClean="0"/>
              <a:t>Clarinet</a:t>
            </a:r>
            <a:r>
              <a:rPr lang="cs-CZ" b="1" dirty="0" smtClean="0"/>
              <a:t> </a:t>
            </a:r>
            <a:r>
              <a:rPr lang="cs-CZ" dirty="0" smtClean="0"/>
              <a:t>(klarinet)</a:t>
            </a:r>
          </a:p>
          <a:p>
            <a:pPr eaLnBrk="1" hangingPunct="1">
              <a:buNone/>
            </a:pPr>
            <a:r>
              <a:rPr lang="cs-CZ" b="1" dirty="0" smtClean="0"/>
              <a:t>- </a:t>
            </a:r>
            <a:r>
              <a:rPr lang="cs-CZ" b="1" dirty="0" err="1" smtClean="0"/>
              <a:t>Oboe</a:t>
            </a:r>
            <a:r>
              <a:rPr lang="cs-CZ" dirty="0" smtClean="0"/>
              <a:t> (hoboj)</a:t>
            </a:r>
          </a:p>
          <a:p>
            <a:pPr eaLnBrk="1" hangingPunct="1">
              <a:buFont typeface="Arial" charset="0"/>
              <a:buNone/>
            </a:pPr>
            <a:r>
              <a:rPr lang="cs-CZ" dirty="0" smtClean="0"/>
              <a:t>- </a:t>
            </a:r>
            <a:r>
              <a:rPr lang="cs-CZ" b="1" dirty="0" err="1" smtClean="0"/>
              <a:t>English</a:t>
            </a:r>
            <a:r>
              <a:rPr lang="cs-CZ" b="1" dirty="0" smtClean="0"/>
              <a:t> </a:t>
            </a:r>
            <a:r>
              <a:rPr lang="cs-CZ" b="1" dirty="0" err="1" smtClean="0"/>
              <a:t>Horn</a:t>
            </a:r>
            <a:r>
              <a:rPr lang="cs-CZ" b="1" dirty="0" smtClean="0"/>
              <a:t> </a:t>
            </a:r>
            <a:r>
              <a:rPr lang="cs-CZ" dirty="0" smtClean="0"/>
              <a:t>(anglický roh)</a:t>
            </a:r>
          </a:p>
          <a:p>
            <a:pPr eaLnBrk="1" hangingPunct="1">
              <a:buFont typeface="Arial" charset="0"/>
              <a:buNone/>
            </a:pPr>
            <a:r>
              <a:rPr lang="cs-CZ" b="1" dirty="0" smtClean="0"/>
              <a:t>- </a:t>
            </a:r>
            <a:r>
              <a:rPr lang="cs-CZ" b="1" dirty="0" err="1" smtClean="0"/>
              <a:t>Bassoon</a:t>
            </a:r>
            <a:r>
              <a:rPr lang="cs-CZ" dirty="0" smtClean="0"/>
              <a:t> (fagot)</a:t>
            </a:r>
          </a:p>
          <a:p>
            <a:pPr eaLnBrk="1" hangingPunct="1">
              <a:buFontTx/>
              <a:buChar char="-"/>
            </a:pPr>
            <a:endParaRPr lang="cs-CZ" dirty="0" smtClean="0"/>
          </a:p>
          <a:p>
            <a:pPr eaLnBrk="1" hangingPunct="1">
              <a:buFontTx/>
              <a:buChar char="-"/>
            </a:pPr>
            <a:endParaRPr lang="cs-CZ" dirty="0" smtClean="0"/>
          </a:p>
          <a:p>
            <a:pPr eaLnBrk="1" hangingPunct="1">
              <a:buFontTx/>
              <a:buChar char="-"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b="1" dirty="0" err="1" smtClean="0"/>
              <a:t>Flute</a:t>
            </a:r>
            <a:r>
              <a:rPr lang="cs-CZ" sz="4000" dirty="0" smtClean="0"/>
              <a:t/>
            </a:r>
            <a:br>
              <a:rPr lang="cs-CZ" sz="4000" dirty="0" smtClean="0"/>
            </a:br>
            <a:r>
              <a:rPr lang="cs-CZ" sz="4000" dirty="0" smtClean="0"/>
              <a:t>(Příčná flétna)</a:t>
            </a: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84438" y="2276475"/>
            <a:ext cx="4895850" cy="3384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Nadpis 1"/>
          <p:cNvSpPr>
            <a:spLocks noGrp="1"/>
          </p:cNvSpPr>
          <p:nvPr>
            <p:ph type="ctrTitle"/>
          </p:nvPr>
        </p:nvSpPr>
        <p:spPr>
          <a:xfrm>
            <a:off x="1371600" y="620713"/>
            <a:ext cx="7772400" cy="892175"/>
          </a:xfrm>
        </p:spPr>
        <p:txBody>
          <a:bodyPr/>
          <a:lstStyle/>
          <a:p>
            <a:pPr eaLnBrk="1" hangingPunct="1"/>
            <a:r>
              <a:rPr lang="cs-CZ" sz="4000" b="1" dirty="0" err="1" smtClean="0"/>
              <a:t>Piccolo</a:t>
            </a:r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dirty="0" smtClean="0"/>
              <a:t>(Pikola)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08175" y="2420938"/>
            <a:ext cx="5759450" cy="2952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Clarinet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(Klarinet)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/>
          <a:lstStyle/>
          <a:p>
            <a:r>
              <a:rPr lang="cs-CZ" dirty="0" smtClean="0"/>
              <a:t>Klarinetové plátky</a:t>
            </a:r>
          </a:p>
          <a:p>
            <a:endParaRPr lang="cs-CZ" dirty="0"/>
          </a:p>
        </p:txBody>
      </p:sp>
      <p:pic>
        <p:nvPicPr>
          <p:cNvPr id="6" name="Picture 2" descr="C:\Users\Public\Pictures\228px-Clarinets_germa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1641" y="1052736"/>
            <a:ext cx="2006228" cy="5073427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492896"/>
            <a:ext cx="1872209" cy="332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b="1" dirty="0" err="1" smtClean="0"/>
              <a:t>Oboe</a:t>
            </a:r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dirty="0" smtClean="0"/>
              <a:t>(Hoboj)</a:t>
            </a:r>
          </a:p>
        </p:txBody>
      </p:sp>
      <p:sp>
        <p:nvSpPr>
          <p:cNvPr id="37890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 </a:t>
            </a:r>
          </a:p>
        </p:txBody>
      </p:sp>
      <p:sp>
        <p:nvSpPr>
          <p:cNvPr id="37891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cs-CZ" smtClean="0"/>
              <a:t>Hobojový strojek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731402"/>
            <a:ext cx="4683110" cy="328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140968"/>
            <a:ext cx="34575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cs-CZ" sz="3200" b="1" dirty="0" err="1" smtClean="0"/>
              <a:t>English</a:t>
            </a:r>
            <a:r>
              <a:rPr lang="cs-CZ" sz="3200" b="1" dirty="0" smtClean="0"/>
              <a:t> </a:t>
            </a:r>
            <a:r>
              <a:rPr lang="cs-CZ" sz="3200" b="1" dirty="0" err="1" smtClean="0"/>
              <a:t>Horn</a:t>
            </a: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0" dirty="0" smtClean="0"/>
              <a:t>(</a:t>
            </a:r>
            <a:r>
              <a:rPr lang="cs-CZ" sz="2800" b="0" dirty="0" smtClean="0"/>
              <a:t>Anglický roh)</a:t>
            </a:r>
          </a:p>
        </p:txBody>
      </p:sp>
      <p:pic>
        <p:nvPicPr>
          <p:cNvPr id="40962" name="Picture 2" descr="C:\Users\Public\Pictures\80px-Englischhor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4210774" y="1053923"/>
            <a:ext cx="1185233" cy="49272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err="1" smtClean="0"/>
              <a:t>Bassoon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(Fagot)</a:t>
            </a:r>
            <a:endParaRPr lang="cs-CZ" dirty="0"/>
          </a:p>
        </p:txBody>
      </p:sp>
      <p:pic>
        <p:nvPicPr>
          <p:cNvPr id="43010" name="Picture 2" descr="C:\Users\Public\Pictures\185px-FoxBassoo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82988" y="1600200"/>
            <a:ext cx="197802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u="sng" dirty="0" smtClean="0"/>
              <a:t/>
            </a:r>
            <a:br>
              <a:rPr lang="cs-CZ" b="1" u="sng" dirty="0" smtClean="0"/>
            </a:br>
            <a:r>
              <a:rPr lang="cs-CZ" b="1" u="sng" dirty="0" err="1" smtClean="0"/>
              <a:t>Wind</a:t>
            </a:r>
            <a:r>
              <a:rPr lang="cs-CZ" b="1" u="sng" dirty="0" smtClean="0"/>
              <a:t> </a:t>
            </a:r>
            <a:r>
              <a:rPr lang="cs-CZ" b="1" u="sng" dirty="0" err="1" smtClean="0"/>
              <a:t>instruments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err="1" smtClean="0"/>
              <a:t>Brass</a:t>
            </a:r>
            <a:r>
              <a:rPr lang="cs-CZ" b="1" dirty="0" smtClean="0"/>
              <a:t> </a:t>
            </a:r>
            <a:r>
              <a:rPr lang="cs-CZ" b="1" dirty="0" err="1" smtClean="0"/>
              <a:t>instruments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(Žesťové)</a:t>
            </a:r>
            <a:endParaRPr lang="cs-CZ" dirty="0"/>
          </a:p>
        </p:txBody>
      </p:sp>
      <p:sp>
        <p:nvSpPr>
          <p:cNvPr id="44034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 </a:t>
            </a:r>
          </a:p>
        </p:txBody>
      </p:sp>
      <p:sp>
        <p:nvSpPr>
          <p:cNvPr id="44035" name="Zástupný symbol pro obsah 2"/>
          <p:cNvSpPr>
            <a:spLocks noGrp="1"/>
          </p:cNvSpPr>
          <p:nvPr>
            <p:ph sz="half" idx="2"/>
          </p:nvPr>
        </p:nvSpPr>
        <p:spPr>
          <a:xfrm>
            <a:off x="684213" y="2492375"/>
            <a:ext cx="4040187" cy="3951288"/>
          </a:xfrm>
        </p:spPr>
        <p:txBody>
          <a:bodyPr/>
          <a:lstStyle/>
          <a:p>
            <a:pPr eaLnBrk="1" hangingPunct="1"/>
            <a:endParaRPr lang="cs-CZ" b="1" dirty="0" smtClean="0"/>
          </a:p>
          <a:p>
            <a:pPr eaLnBrk="1" hangingPunct="1"/>
            <a:r>
              <a:rPr lang="cs-CZ" b="1" dirty="0" smtClean="0"/>
              <a:t>Trumpet </a:t>
            </a:r>
            <a:r>
              <a:rPr lang="cs-CZ" dirty="0" smtClean="0"/>
              <a:t>(trubka)</a:t>
            </a:r>
          </a:p>
          <a:p>
            <a:pPr eaLnBrk="1" hangingPunct="1"/>
            <a:r>
              <a:rPr lang="cs-CZ" b="1" dirty="0" smtClean="0"/>
              <a:t>Trombone</a:t>
            </a:r>
            <a:r>
              <a:rPr lang="cs-CZ" dirty="0" smtClean="0"/>
              <a:t> (pozoun)</a:t>
            </a:r>
          </a:p>
          <a:p>
            <a:pPr eaLnBrk="1" hangingPunct="1"/>
            <a:r>
              <a:rPr lang="cs-CZ" b="1" dirty="0" err="1" smtClean="0"/>
              <a:t>French</a:t>
            </a:r>
            <a:r>
              <a:rPr lang="cs-CZ" b="1" dirty="0" smtClean="0"/>
              <a:t> </a:t>
            </a:r>
            <a:r>
              <a:rPr lang="cs-CZ" b="1" dirty="0" err="1" smtClean="0"/>
              <a:t>horn</a:t>
            </a:r>
            <a:r>
              <a:rPr lang="cs-CZ" b="1" dirty="0" smtClean="0"/>
              <a:t> </a:t>
            </a:r>
            <a:r>
              <a:rPr lang="cs-CZ" dirty="0" smtClean="0"/>
              <a:t>(lesní roh)</a:t>
            </a:r>
          </a:p>
          <a:p>
            <a:pPr eaLnBrk="1" hangingPunct="1"/>
            <a:r>
              <a:rPr lang="cs-CZ" b="1" dirty="0" smtClean="0"/>
              <a:t>Tuba </a:t>
            </a:r>
            <a:r>
              <a:rPr lang="cs-CZ" dirty="0" smtClean="0"/>
              <a:t>(tuba)</a:t>
            </a:r>
          </a:p>
          <a:p>
            <a:pPr eaLnBrk="1" hangingPunct="1">
              <a:buFont typeface="Arial" charset="0"/>
              <a:buNone/>
            </a:pPr>
            <a:endParaRPr lang="cs-CZ" dirty="0" smtClean="0"/>
          </a:p>
          <a:p>
            <a:pPr eaLnBrk="1" hangingPunct="1"/>
            <a:endParaRPr lang="cs-CZ" dirty="0" smtClean="0"/>
          </a:p>
        </p:txBody>
      </p:sp>
      <p:sp>
        <p:nvSpPr>
          <p:cNvPr id="44036" name="Zástupný symbol pro text 7"/>
          <p:cNvSpPr>
            <a:spLocks noGrp="1"/>
          </p:cNvSpPr>
          <p:nvPr>
            <p:ph type="body" sz="quarter" idx="3"/>
          </p:nvPr>
        </p:nvSpPr>
        <p:spPr>
          <a:xfrm>
            <a:off x="5435600" y="2492375"/>
            <a:ext cx="2736850" cy="639763"/>
          </a:xfrm>
        </p:spPr>
        <p:txBody>
          <a:bodyPr/>
          <a:lstStyle/>
          <a:p>
            <a:pPr eaLnBrk="1" hangingPunct="1"/>
            <a:r>
              <a:rPr lang="cs-CZ" smtClean="0"/>
              <a:t>Nátrubek trubky</a:t>
            </a:r>
          </a:p>
        </p:txBody>
      </p:sp>
      <p:pic>
        <p:nvPicPr>
          <p:cNvPr id="44037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5600" y="3644900"/>
            <a:ext cx="2384425" cy="1057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dirty="0" smtClean="0"/>
              <a:t>Trumpet</a:t>
            </a:r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2535535" y="3017193"/>
            <a:ext cx="4176712" cy="1831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/>
              <a:t>Trombone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(Pozoun)</a:t>
            </a:r>
            <a:endParaRPr lang="cs-CZ" dirty="0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25725" y="2574925"/>
            <a:ext cx="4248150" cy="20335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b="1" dirty="0" err="1" smtClean="0"/>
              <a:t>French</a:t>
            </a:r>
            <a:r>
              <a:rPr lang="cs-CZ" sz="4000" b="1" dirty="0" smtClean="0"/>
              <a:t> </a:t>
            </a:r>
            <a:r>
              <a:rPr lang="cs-CZ" sz="4000" b="1" dirty="0" err="1" smtClean="0"/>
              <a:t>horn</a:t>
            </a:r>
            <a:r>
              <a:rPr lang="cs-CZ" sz="4000" dirty="0" smtClean="0"/>
              <a:t/>
            </a:r>
            <a:br>
              <a:rPr lang="cs-CZ" sz="4000" dirty="0" smtClean="0"/>
            </a:br>
            <a:r>
              <a:rPr lang="cs-CZ" sz="4000" dirty="0" smtClean="0"/>
              <a:t>(Lesní roh)</a:t>
            </a:r>
          </a:p>
        </p:txBody>
      </p:sp>
      <p:pic>
        <p:nvPicPr>
          <p:cNvPr id="49154" name="Picture 2" descr="C:\Users\Public\Pictures\80px-Englischhor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20747029">
            <a:off x="2857500" y="2384425"/>
            <a:ext cx="2908300" cy="2227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b="1" dirty="0" smtClean="0"/>
              <a:t>Tuba</a:t>
            </a:r>
          </a:p>
        </p:txBody>
      </p:sp>
      <p:pic>
        <p:nvPicPr>
          <p:cNvPr id="51202" name="Picture 2" descr="C:\Users\Public\Pictures\185px-Two_F_tuba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78213" y="1930400"/>
            <a:ext cx="2259012" cy="3240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4000" dirty="0" smtClean="0"/>
              <a:t>Jiné dechové nástroje</a:t>
            </a:r>
            <a:br>
              <a:rPr lang="cs-CZ" sz="4000" dirty="0" smtClean="0"/>
            </a:br>
            <a:r>
              <a:rPr lang="cs-CZ" sz="4000" b="1" dirty="0" smtClean="0"/>
              <a:t>Organ</a:t>
            </a:r>
            <a:r>
              <a:rPr lang="cs-CZ" sz="4000" dirty="0" smtClean="0"/>
              <a:t> – (varhany)</a:t>
            </a:r>
          </a:p>
        </p:txBody>
      </p:sp>
      <p:pic>
        <p:nvPicPr>
          <p:cNvPr id="53250" name="Picture 3" descr="C:\Users\Public\Pictures\300px-Frankfurt_Katharinenkirche_Orgelprospekt_199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67000" y="1671638"/>
            <a:ext cx="3810000" cy="4381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/>
              <a:t>Percussion</a:t>
            </a:r>
            <a:br>
              <a:rPr lang="cs-CZ" b="1" dirty="0" smtClean="0"/>
            </a:br>
            <a:r>
              <a:rPr lang="cs-CZ" dirty="0" smtClean="0"/>
              <a:t>(Bicí)</a:t>
            </a:r>
            <a:endParaRPr lang="cs-CZ" dirty="0"/>
          </a:p>
        </p:txBody>
      </p:sp>
      <p:sp>
        <p:nvSpPr>
          <p:cNvPr id="55298" name="Zástupný symbol pro tex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sz="2800" smtClean="0"/>
              <a:t>A) </a:t>
            </a:r>
            <a:r>
              <a:rPr lang="cs-CZ" sz="2800" u="sng" smtClean="0"/>
              <a:t>Blanozvučné</a:t>
            </a:r>
            <a:endParaRPr lang="cs-CZ" sz="280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800" b="1" dirty="0" err="1" smtClean="0"/>
              <a:t>Kettle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Drums</a:t>
            </a:r>
            <a:endParaRPr lang="cs-CZ" sz="28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800" b="1" dirty="0" smtClean="0"/>
              <a:t> </a:t>
            </a:r>
            <a:r>
              <a:rPr lang="cs-CZ" sz="2800" dirty="0" smtClean="0"/>
              <a:t>(Tympány</a:t>
            </a:r>
            <a:r>
              <a:rPr lang="cs-CZ" dirty="0" smtClean="0"/>
              <a:t>)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800" b="1" dirty="0" smtClean="0"/>
              <a:t>Bass </a:t>
            </a:r>
            <a:r>
              <a:rPr lang="cs-CZ" sz="2800" b="1" dirty="0" err="1" smtClean="0"/>
              <a:t>Drum</a:t>
            </a:r>
            <a:endParaRPr lang="cs-CZ" sz="28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800" dirty="0" smtClean="0"/>
              <a:t>(Velký buben)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b="1" dirty="0" smtClean="0"/>
              <a:t> </a:t>
            </a:r>
            <a:r>
              <a:rPr lang="cs-CZ" sz="2800" b="1" dirty="0" err="1" smtClean="0"/>
              <a:t>Snare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Drum</a:t>
            </a:r>
            <a:endParaRPr lang="cs-CZ" sz="28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 </a:t>
            </a:r>
            <a:r>
              <a:rPr lang="cs-CZ" sz="2800" dirty="0" smtClean="0"/>
              <a:t>(Malý buben)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sp>
        <p:nvSpPr>
          <p:cNvPr id="55300" name="Zástupný symbol pro tex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 </a:t>
            </a:r>
          </a:p>
        </p:txBody>
      </p:sp>
      <p:pic>
        <p:nvPicPr>
          <p:cNvPr id="55301" name="Picture 4" descr="C:\Users\Public\Pictures\Standard_timpani_setup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37163" y="3078163"/>
            <a:ext cx="2857500" cy="2143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Nadpis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cs-CZ" sz="4000" b="1" dirty="0" smtClean="0"/>
              <a:t>Bicí nástroje </a:t>
            </a:r>
            <a:r>
              <a:rPr lang="cs-CZ" sz="4000" dirty="0" smtClean="0"/>
              <a:t/>
            </a:r>
            <a:br>
              <a:rPr lang="cs-CZ" sz="4000" dirty="0" smtClean="0"/>
            </a:br>
            <a:r>
              <a:rPr lang="cs-CZ" sz="2800" b="1" dirty="0" smtClean="0"/>
              <a:t>B) </a:t>
            </a:r>
            <a:r>
              <a:rPr lang="cs-CZ" sz="2800" b="1" u="sng" dirty="0" err="1" smtClean="0"/>
              <a:t>Samozvučné</a:t>
            </a:r>
            <a:endParaRPr lang="cs-CZ" sz="2800" b="1" u="sng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4294967295"/>
          </p:nvPr>
        </p:nvSpPr>
        <p:spPr>
          <a:xfrm>
            <a:off x="0" y="2174875"/>
            <a:ext cx="4040188" cy="39512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Xylofon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Zvonkohra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Triangl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Činely                        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Zvony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smtClean="0"/>
              <a:t>Kastaněty         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 err="1" smtClean="0"/>
              <a:t>Maracas</a:t>
            </a:r>
            <a:endParaRPr lang="cs-CZ" dirty="0" smtClean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5734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48500" y="2398713"/>
            <a:ext cx="2095500" cy="3505200"/>
          </a:xfrm>
        </p:spPr>
      </p:pic>
      <p:pic>
        <p:nvPicPr>
          <p:cNvPr id="5734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644900"/>
            <a:ext cx="20955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844675"/>
            <a:ext cx="28797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Schéma symfonického orchestru</a:t>
            </a:r>
          </a:p>
        </p:txBody>
      </p:sp>
      <p:pic>
        <p:nvPicPr>
          <p:cNvPr id="583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1913" y="1557338"/>
            <a:ext cx="7127875" cy="4895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1029</Words>
  <Application>Microsoft Office PowerPoint</Application>
  <PresentationFormat>Předvádění na obrazovce (4:3)</PresentationFormat>
  <Paragraphs>158</Paragraphs>
  <Slides>27</Slides>
  <Notes>26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Motiv sady Office</vt:lpstr>
      <vt:lpstr>Instruments of Symphony Orchestra</vt:lpstr>
      <vt:lpstr>Conductor</vt:lpstr>
      <vt:lpstr>Symphony orchestra</vt:lpstr>
      <vt:lpstr>Groups of instruments  </vt:lpstr>
      <vt:lpstr>String instruments (Strunné nástroje)</vt:lpstr>
      <vt:lpstr> Strunné smyčcové </vt:lpstr>
      <vt:lpstr>Cello (Violoncello)</vt:lpstr>
      <vt:lpstr>Double bass (Kontrabas)</vt:lpstr>
      <vt:lpstr>Strunné drnkací</vt:lpstr>
      <vt:lpstr>Harp  (Harfa)</vt:lpstr>
      <vt:lpstr>Keyboards instruments  (Klávesové nástroje)</vt:lpstr>
      <vt:lpstr>Wind instruments Woodwind instruments (Dřevěné dechové nástroje)</vt:lpstr>
      <vt:lpstr>Flute (Příčná flétna)</vt:lpstr>
      <vt:lpstr>Piccolo (Pikola)</vt:lpstr>
      <vt:lpstr>Clarinet (Klarinet)</vt:lpstr>
      <vt:lpstr>Oboe (Hoboj)</vt:lpstr>
      <vt:lpstr>English Horn (Anglický roh)</vt:lpstr>
      <vt:lpstr>Bassoon (Fagot)</vt:lpstr>
      <vt:lpstr> Wind instruments Brass instruments (Žesťové)</vt:lpstr>
      <vt:lpstr>Trumpet</vt:lpstr>
      <vt:lpstr>Trombone (Pozoun)</vt:lpstr>
      <vt:lpstr>French horn (Lesní roh)</vt:lpstr>
      <vt:lpstr>Tuba</vt:lpstr>
      <vt:lpstr>Jiné dechové nástroje Organ – (varhany)</vt:lpstr>
      <vt:lpstr>Percussion (Bicí)</vt:lpstr>
      <vt:lpstr>Bicí nástroje  B) Samozvučné</vt:lpstr>
      <vt:lpstr>Schéma symfonického orchestru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Nástroje symfonického orchestru</dc:title>
  <dc:creator>Magda</dc:creator>
  <cp:lastModifiedBy>Šmídová Tereza</cp:lastModifiedBy>
  <cp:revision>86</cp:revision>
  <dcterms:created xsi:type="dcterms:W3CDTF">2011-06-13T07:21:13Z</dcterms:created>
  <dcterms:modified xsi:type="dcterms:W3CDTF">2013-01-17T15:56:09Z</dcterms:modified>
</cp:coreProperties>
</file>